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6103A">
              <a:alpha val="78000"/>
            </a:srgbClr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65760"/>
            <a:ext cx="1737360" cy="123444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02920" y="1645920"/>
            <a:ext cx="8138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Maverick India Corporation</a:t>
            </a:r>
            <a:endParaRPr lang="en-US" sz="4600" dirty="0"/>
          </a:p>
        </p:txBody>
      </p:sp>
      <p:sp>
        <p:nvSpPr>
          <p:cNvPr id="6" name="Shape 2"/>
          <p:cNvSpPr/>
          <p:nvPr/>
        </p:nvSpPr>
        <p:spPr>
          <a:xfrm>
            <a:off x="502920" y="3154680"/>
            <a:ext cx="1005840" cy="54864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7" name="Text 3"/>
          <p:cNvSpPr/>
          <p:nvPr/>
        </p:nvSpPr>
        <p:spPr>
          <a:xfrm>
            <a:off x="502920" y="3337560"/>
            <a:ext cx="8138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F3C9C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Maverick Move</a:t>
            </a:r>
            <a:endParaRPr lang="en-US" sz="2600" dirty="0"/>
          </a:p>
        </p:txBody>
      </p:sp>
      <p:sp>
        <p:nvSpPr>
          <p:cNvPr id="8" name="Text 4"/>
          <p:cNvSpPr/>
          <p:nvPr/>
        </p:nvSpPr>
        <p:spPr>
          <a:xfrm>
            <a:off x="502920" y="3977640"/>
            <a:ext cx="8138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CFD8E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real estate  ·  Franchising  ·  Retail management  ·  Ahmedabad, Gujarat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93776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3776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029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WE ARE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868680"/>
            <a:ext cx="40233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partner across property,</a:t>
            </a:r>
            <a:endParaRPr lang="en-US" sz="2600" dirty="0"/>
          </a:p>
          <a:p>
            <a:pPr indent="0" marL="0">
              <a:lnSpc>
                <a:spcPts val="3000"/>
              </a:lnSpc>
              <a:buNone/>
            </a:pPr>
            <a:r>
              <a:rPr lang="en-US" sz="26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brands and retail</a:t>
            </a:r>
            <a:endParaRPr lang="en-US" sz="2600" dirty="0"/>
          </a:p>
        </p:txBody>
      </p:sp>
      <p:sp>
        <p:nvSpPr>
          <p:cNvPr id="6" name="Shape 3"/>
          <p:cNvSpPr/>
          <p:nvPr/>
        </p:nvSpPr>
        <p:spPr>
          <a:xfrm>
            <a:off x="548640" y="2432304"/>
            <a:ext cx="310896" cy="310896"/>
          </a:xfrm>
          <a:prstGeom prst="ellipse">
            <a:avLst/>
          </a:prstGeom>
          <a:solidFill>
            <a:srgbClr val="C11119"/>
          </a:solidFill>
          <a:ln/>
        </p:spPr>
      </p:sp>
      <p:sp>
        <p:nvSpPr>
          <p:cNvPr id="7" name="Text 4"/>
          <p:cNvSpPr/>
          <p:nvPr/>
        </p:nvSpPr>
        <p:spPr>
          <a:xfrm>
            <a:off x="548640" y="243230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1005840" y="237744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Property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005840" y="2679192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Leasing, pre-leased assets, warehousing and land advisory across Gujarat and India.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548640" y="3300984"/>
            <a:ext cx="310896" cy="310896"/>
          </a:xfrm>
          <a:prstGeom prst="ellipse">
            <a:avLst/>
          </a:prstGeom>
          <a:solidFill>
            <a:srgbClr val="C11119"/>
          </a:solidFill>
          <a:ln/>
        </p:spPr>
      </p:sp>
      <p:sp>
        <p:nvSpPr>
          <p:cNvPr id="11" name="Text 8"/>
          <p:cNvSpPr/>
          <p:nvPr/>
        </p:nvSpPr>
        <p:spPr>
          <a:xfrm>
            <a:off x="548640" y="330098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05840" y="324612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Brands</a:t>
            </a:r>
            <a:endParaRPr lang="en-US" sz="1700" dirty="0"/>
          </a:p>
        </p:txBody>
      </p:sp>
      <p:sp>
        <p:nvSpPr>
          <p:cNvPr id="13" name="Text 10"/>
          <p:cNvSpPr/>
          <p:nvPr/>
        </p:nvSpPr>
        <p:spPr>
          <a:xfrm>
            <a:off x="1005840" y="3547872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Franchising and expansion strategy for brands and investors.</a:t>
            </a:r>
            <a:endParaRPr lang="en-US" sz="1300" dirty="0"/>
          </a:p>
        </p:txBody>
      </p:sp>
      <p:sp>
        <p:nvSpPr>
          <p:cNvPr id="14" name="Shape 11"/>
          <p:cNvSpPr/>
          <p:nvPr/>
        </p:nvSpPr>
        <p:spPr>
          <a:xfrm>
            <a:off x="548640" y="4169664"/>
            <a:ext cx="310896" cy="310896"/>
          </a:xfrm>
          <a:prstGeom prst="ellipse">
            <a:avLst/>
          </a:prstGeom>
          <a:solidFill>
            <a:srgbClr val="C11119"/>
          </a:solidFill>
          <a:ln/>
        </p:spPr>
      </p:sp>
      <p:sp>
        <p:nvSpPr>
          <p:cNvPr id="15" name="Text 12"/>
          <p:cNvSpPr/>
          <p:nvPr/>
        </p:nvSpPr>
        <p:spPr>
          <a:xfrm>
            <a:off x="548640" y="4169664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005840" y="4114800"/>
            <a:ext cx="3566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A1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</a:t>
            </a:r>
            <a:endParaRPr lang="en-US" sz="1700" dirty="0"/>
          </a:p>
        </p:txBody>
      </p:sp>
      <p:sp>
        <p:nvSpPr>
          <p:cNvPr id="17" name="Text 14"/>
          <p:cNvSpPr/>
          <p:nvPr/>
        </p:nvSpPr>
        <p:spPr>
          <a:xfrm>
            <a:off x="1005840" y="4416552"/>
            <a:ext cx="3566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open and operate stores on the ground, not just advise.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61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3C9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DO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73152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Six services, one team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548640" y="164592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84708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97510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Commercial Leasing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731520" y="254203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 and tailor-made leasing for corporates, institutions and MNCs.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3310128" y="164592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93008" y="184708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8"/>
          <p:cNvSpPr/>
          <p:nvPr/>
        </p:nvSpPr>
        <p:spPr>
          <a:xfrm>
            <a:off x="3493008" y="197510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Pre-Leased Properties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493008" y="254203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Sourcing pre-leased assets for stable returns and exit appreciation.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071616" y="164592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254496" y="184708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4" name="Text 12"/>
          <p:cNvSpPr/>
          <p:nvPr/>
        </p:nvSpPr>
        <p:spPr>
          <a:xfrm>
            <a:off x="6254496" y="197510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Warehousing &amp; Industrial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254496" y="254203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sq. ft. to 5 lakh sq. ft. across Gujarat.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548640" y="333756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53872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66674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Land Consultancy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31520" y="4233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Parcel identification, negotiation, NA conversion and approvals.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310128" y="333756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3493008" y="353872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22" name="Text 20"/>
          <p:cNvSpPr/>
          <p:nvPr/>
        </p:nvSpPr>
        <p:spPr>
          <a:xfrm>
            <a:off x="3493008" y="366674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Franchising &amp; Expansion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3493008" y="4233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Research-led city and location selection for brands and investors.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6071616" y="3337560"/>
            <a:ext cx="2560320" cy="1554480"/>
          </a:xfrm>
          <a:prstGeom prst="roundRect">
            <a:avLst>
              <a:gd name="adj" fmla="val 4706"/>
            </a:avLst>
          </a:prstGeom>
          <a:solidFill>
            <a:srgbClr val="101C4E"/>
          </a:solidFill>
          <a:ln w="9525">
            <a:solidFill>
              <a:srgbClr val="2B3A7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254496" y="3538728"/>
            <a:ext cx="457200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26" name="Text 24"/>
          <p:cNvSpPr/>
          <p:nvPr/>
        </p:nvSpPr>
        <p:spPr>
          <a:xfrm>
            <a:off x="6254496" y="3666744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Buying, Selling &amp; Investment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6254496" y="4233672"/>
            <a:ext cx="2194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AEBB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support across retail, IT, hospitality, healthcare and food.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93776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3776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Commercial Leasing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4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Advisory and tailor-made leasing for corporates, institutions and MNCs.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93268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Wide, verified property database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93268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Direct relationships with building owners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93268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Fit-out and handover coordination</a:t>
            </a:r>
            <a:endParaRPr lang="en-US" sz="13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6052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493776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3776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Pre-Leased Properties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493776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Sourcing pre-leased assets for stable returns and exit appreciation.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93776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532180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Showrooms to large warehouses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93776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532180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Yield and exit appreciation worked through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93776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532180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Due diligence on tenant covenants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93776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3776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03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Warehousing &amp; Industrial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4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1,000 sq. ft. to 5 lakh sq. ft. across Gujarat.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93268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Warehouse, industrial and logistics space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93268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Genuine industrial domain expertise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93268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Coverage across Gujarat's key corridors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6052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493776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04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3776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Land Consultancy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493776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Parcel identification, negotiation, NA conversion and approvals.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93776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532180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Rate negotiation and title checks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93776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532180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conversion and zone identification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93776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532180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Industrial, commercial or residential use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93776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3776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05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Franchising &amp; Expansion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54864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Research-led city and location selection for brands and investors.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93268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Research-led city and location selection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54864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93268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Brand-to-investor matchmaking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54864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93268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through launch and beyond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6052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493776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SERVICE 06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37760" y="914400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Buying, Selling &amp; Investment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4937760" y="1874520"/>
            <a:ext cx="3657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Transaction support across retail, IT, hospitality, healthcare and food.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937760" y="291693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8" name="Text 5"/>
          <p:cNvSpPr/>
          <p:nvPr/>
        </p:nvSpPr>
        <p:spPr>
          <a:xfrm>
            <a:off x="5321808" y="278892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Investors and developers, both sides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4937760" y="341985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0" name="Text 7"/>
          <p:cNvSpPr/>
          <p:nvPr/>
        </p:nvSpPr>
        <p:spPr>
          <a:xfrm>
            <a:off x="5321808" y="329184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Retail, IT, hospitality, healthcare, food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4937760" y="3922776"/>
            <a:ext cx="256032" cy="45720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12" name="Text 9"/>
          <p:cNvSpPr/>
          <p:nvPr/>
        </p:nvSpPr>
        <p:spPr>
          <a:xfrm>
            <a:off x="5321808" y="3794760"/>
            <a:ext cx="32918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 and brand consulting alongside</a:t>
            </a:r>
            <a:endParaRPr lang="en-US" sz="13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6103A">
              <a:alpha val="80000"/>
            </a:srgbClr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48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3C9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BRANDS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91440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don't just advise. We operate.</a:t>
            </a:r>
            <a:endParaRPr lang="en-US" sz="3600" dirty="0"/>
          </a:p>
        </p:txBody>
      </p:sp>
      <p:sp>
        <p:nvSpPr>
          <p:cNvPr id="6" name="Shape 3"/>
          <p:cNvSpPr/>
          <p:nvPr/>
        </p:nvSpPr>
        <p:spPr>
          <a:xfrm>
            <a:off x="548640" y="196596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2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49808" y="21762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CAFE &amp; HOSPITALITY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749808" y="24688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Gulabo &amp; Co.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749808" y="3291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own cafe at Vijay Cross Road, Navrangpura, Ahmedabad.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3310128" y="196596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2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3511296" y="21762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FURNITURE RETAIL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3511296" y="24688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 Oak Furniture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3511296" y="3291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Retail management partner — two stores opening in Gujarat.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6071616" y="1965960"/>
            <a:ext cx="2560320" cy="2286000"/>
          </a:xfrm>
          <a:prstGeom prst="roundRect">
            <a:avLst>
              <a:gd name="adj" fmla="val 3200"/>
            </a:avLst>
          </a:prstGeom>
          <a:solidFill>
            <a:srgbClr val="FFFFFF">
              <a:alpha val="92000"/>
            </a:srgbClr>
          </a:solidFill>
          <a:ln w="6350">
            <a:solidFill>
              <a:srgbClr val="FFFFFF"/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6272784" y="2176272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THE PIPELINE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6272784" y="2468880"/>
            <a:ext cx="21945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Next brand</a:t>
            </a:r>
            <a:endParaRPr lang="en-US" sz="1900" dirty="0"/>
          </a:p>
        </p:txBody>
      </p:sp>
      <p:sp>
        <p:nvSpPr>
          <p:cNvPr id="17" name="Text 14"/>
          <p:cNvSpPr/>
          <p:nvPr/>
        </p:nvSpPr>
        <p:spPr>
          <a:xfrm>
            <a:off x="6272784" y="3291840"/>
            <a:ext cx="21945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Sourcing and building the next brand partnership.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493776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93776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548640" y="5029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01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548640" y="841248"/>
            <a:ext cx="40233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Gulabo &amp; Co.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548640" y="1536192"/>
            <a:ext cx="4023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warm, vibrant cafe built for conversations, comfort and good food — soulful flavours and handcrafted beverages.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548640" y="245059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48640" y="269748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Vijay Cross Rd, Navrangpura, Ahmedabad 380009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548640" y="322783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HOURS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48640" y="347472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Monday – Sunday, 11:00 AM – 11:30 PM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548640" y="4005072"/>
            <a:ext cx="40233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48640" y="4251960"/>
            <a:ext cx="4023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0F17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Zomato and Swiggy  ·  +91 99746 36599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20624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4160520" y="0"/>
            <a:ext cx="45720" cy="5148072"/>
          </a:xfrm>
          <a:prstGeom prst="rect">
            <a:avLst/>
          </a:prstGeom>
          <a:solidFill>
            <a:srgbClr val="C11119"/>
          </a:solidFill>
          <a:ln/>
        </p:spPr>
      </p:sp>
      <p:sp>
        <p:nvSpPr>
          <p:cNvPr id="4" name="Text 1"/>
          <p:cNvSpPr/>
          <p:nvPr/>
        </p:nvSpPr>
        <p:spPr>
          <a:xfrm>
            <a:off x="4937760" y="50292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BRAND 02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4937760" y="804672"/>
            <a:ext cx="3749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0A1A5C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Royal Oak Furniture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4937760" y="1828800"/>
            <a:ext cx="3749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4049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of India's largest furniture retail brands. Maverick India Corporation is the retail management partner — opening and operating two upcoming stores in Gujarat.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4937760" y="2971800"/>
            <a:ext cx="374904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5DBE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138928" y="308152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Surat, Gujarat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223760" y="308152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5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SOON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937760" y="3749040"/>
            <a:ext cx="3749040" cy="640080"/>
          </a:xfrm>
          <a:prstGeom prst="roundRect">
            <a:avLst>
              <a:gd name="adj" fmla="val 8571"/>
            </a:avLst>
          </a:prstGeom>
          <a:solidFill>
            <a:srgbClr val="FFFFFF"/>
          </a:solidFill>
          <a:ln w="9525">
            <a:solidFill>
              <a:srgbClr val="D5DBEC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138928" y="385876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A1A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Vadodara, Gujarat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7223760" y="3858768"/>
            <a:ext cx="1280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50" b="1" spc="15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COMING SOON</a:t>
            </a:r>
            <a:endParaRPr lang="en-US" sz="10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8072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8072"/>
          </a:xfrm>
          <a:prstGeom prst="rect">
            <a:avLst/>
          </a:prstGeom>
          <a:solidFill>
            <a:srgbClr val="06103A">
              <a:alpha val="85000"/>
            </a:srgbClr>
          </a:solidFill>
          <a:ln/>
        </p:spPr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1554480" cy="10972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8640" y="16916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F3C9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TALK</a:t>
            </a:r>
            <a:endParaRPr lang="en-US" sz="1200" dirty="0"/>
          </a:p>
        </p:txBody>
      </p:sp>
      <p:sp>
        <p:nvSpPr>
          <p:cNvPr id="6" name="Text 2"/>
          <p:cNvSpPr/>
          <p:nvPr/>
        </p:nvSpPr>
        <p:spPr>
          <a:xfrm>
            <a:off x="548640" y="2011680"/>
            <a:ext cx="80467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Start the Maverick Move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548640" y="30632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PHONE / WHATSAPP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548640" y="32918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+91 85111 33003</a:t>
            </a:r>
            <a:endParaRPr lang="en-US" sz="1350" dirty="0"/>
          </a:p>
        </p:txBody>
      </p:sp>
      <p:sp>
        <p:nvSpPr>
          <p:cNvPr id="9" name="Text 5"/>
          <p:cNvSpPr/>
          <p:nvPr/>
        </p:nvSpPr>
        <p:spPr>
          <a:xfrm>
            <a:off x="4663440" y="30632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4663440" y="32918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maitrick.maverickcorp@gmail.com</a:t>
            </a:r>
            <a:endParaRPr lang="en-US" sz="1350" dirty="0"/>
          </a:p>
        </p:txBody>
      </p:sp>
      <p:sp>
        <p:nvSpPr>
          <p:cNvPr id="11" name="Text 7"/>
          <p:cNvSpPr/>
          <p:nvPr/>
        </p:nvSpPr>
        <p:spPr>
          <a:xfrm>
            <a:off x="548640" y="39776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FRANCHISING</a:t>
            </a:r>
            <a:endParaRPr lang="en-US" sz="1000" dirty="0"/>
          </a:p>
        </p:txBody>
      </p:sp>
      <p:sp>
        <p:nvSpPr>
          <p:cNvPr id="12" name="Text 8"/>
          <p:cNvSpPr/>
          <p:nvPr/>
        </p:nvSpPr>
        <p:spPr>
          <a:xfrm>
            <a:off x="548640" y="42062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franchising@themaverickindia.com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663440" y="3977640"/>
            <a:ext cx="3840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200" kern="0" dirty="0">
                <a:solidFill>
                  <a:srgbClr val="C1111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OFFICE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4663440" y="4206240"/>
            <a:ext cx="3840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Mondeal Heights, B Wing, 17th Floor,</a:t>
            </a:r>
            <a:endParaRPr lang="en-US" sz="1350" dirty="0"/>
          </a:p>
          <a:p>
            <a:pPr indent="0" marL="0">
              <a:buNone/>
            </a:pPr>
            <a:r>
              <a:rPr lang="en-US" sz="13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S.G Highway, Ahmedabad 380015</a:t>
            </a:r>
            <a:endParaRPr lang="en-US" sz="13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Maverick India Corporation — Company Presentation</dc:title>
  <dc:subject>PptxGenJS Presentation</dc:subject>
  <dc:creator>Maverick India Corporation</dc:creator>
  <cp:lastModifiedBy>Maverick India Corporation</cp:lastModifiedBy>
  <cp:revision>1</cp:revision>
  <dcterms:created xsi:type="dcterms:W3CDTF">2026-09-08T16:05:31Z</dcterms:created>
  <dcterms:modified xsi:type="dcterms:W3CDTF">2026-09-08T16:05:31Z</dcterms:modified>
</cp:coreProperties>
</file>